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524488" cy="243109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0"/>
  </p:normalViewPr>
  <p:slideViewPr>
    <p:cSldViewPr snapToGrid="0">
      <p:cViewPr varScale="1">
        <p:scale>
          <a:sx n="30" d="100"/>
          <a:sy n="30" d="100"/>
        </p:scale>
        <p:origin x="12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naka\Desktop\&#19977;&#38520;&#22522;&#37329;\20250308_&#19977;&#38520;&#12365;&#12365;&#12435;_&#27700;&#25147;&#12375;&#12539;&#12511;&#12493;&#12521;&#1252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wateuacjp-my.sharepoint.com/personal/g0124014_iwate-u_ac_jp/Documents/&#19977;&#38520;&#22522;&#37329;%20&#12490;&#12510;&#12467;&#27700;&#25147;&#1237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naka\Desktop\&#12490;&#12510;&#12467;&#20462;&#35542;\&#29289;&#24615;&#28204;&#23450;\20250307namako&#31435;&#20307;_Valu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naka\Desktop\&#12490;&#12510;&#12467;&#20462;&#35542;\&#29289;&#24615;&#28204;&#23450;\20250307namako&#20870;&#26609;_Valu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水戻し!$B$27</c:f>
              <c:strCache>
                <c:ptCount val="1"/>
                <c:pt idx="0">
                  <c:v>水戻し率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水戻し!$A$28:$A$36</c:f>
              <c:strCache>
                <c:ptCount val="9"/>
                <c:pt idx="0">
                  <c:v>久慈・水・３</c:v>
                </c:pt>
                <c:pt idx="1">
                  <c:v>久慈・水・５</c:v>
                </c:pt>
                <c:pt idx="2">
                  <c:v>久慈・水・７</c:v>
                </c:pt>
                <c:pt idx="3">
                  <c:v>久慈・緑・３</c:v>
                </c:pt>
                <c:pt idx="4">
                  <c:v>久慈・緑・５</c:v>
                </c:pt>
                <c:pt idx="5">
                  <c:v>久慈・緑・７</c:v>
                </c:pt>
                <c:pt idx="6">
                  <c:v>久慈・米・３</c:v>
                </c:pt>
                <c:pt idx="7">
                  <c:v>久慈・米・５</c:v>
                </c:pt>
                <c:pt idx="8">
                  <c:v>久慈・米・７</c:v>
                </c:pt>
              </c:strCache>
            </c:strRef>
          </c:cat>
          <c:val>
            <c:numRef>
              <c:f>水戻し!$B$28:$B$36</c:f>
              <c:numCache>
                <c:formatCode>General</c:formatCode>
                <c:ptCount val="9"/>
                <c:pt idx="0">
                  <c:v>13.52</c:v>
                </c:pt>
                <c:pt idx="1">
                  <c:v>14.14</c:v>
                </c:pt>
                <c:pt idx="2">
                  <c:v>12.96</c:v>
                </c:pt>
                <c:pt idx="3">
                  <c:v>11.36</c:v>
                </c:pt>
                <c:pt idx="4">
                  <c:v>7.26</c:v>
                </c:pt>
                <c:pt idx="5">
                  <c:v>12.19</c:v>
                </c:pt>
                <c:pt idx="6">
                  <c:v>7.02</c:v>
                </c:pt>
                <c:pt idx="7">
                  <c:v>10.36</c:v>
                </c:pt>
                <c:pt idx="8">
                  <c:v>9.4700000000000006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D-A549-9270-74A9F015A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10447"/>
        <c:axId val="345782703"/>
      </c:barChart>
      <c:catAx>
        <c:axId val="2101104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5782703"/>
        <c:crosses val="autoZero"/>
        <c:auto val="1"/>
        <c:lblAlgn val="ctr"/>
        <c:lblOffset val="100"/>
        <c:noMultiLvlLbl val="0"/>
      </c:catAx>
      <c:valAx>
        <c:axId val="345782703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000" b="1" i="0" u="none" strike="noStrike" baseline="0" dirty="0">
                    <a:effectLst/>
                  </a:rPr>
                  <a:t>Weight gain ratio</a:t>
                </a:r>
                <a:endParaRPr lang="en-US" altLang="ja-JP" dirty="0"/>
              </a:p>
            </c:rich>
          </c:tx>
          <c:layout>
            <c:manualLayout>
              <c:xMode val="edge"/>
              <c:yMode val="edge"/>
              <c:x val="3.0628108988800921E-2"/>
              <c:y val="0.27925967455324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 alt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0110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3665586952132"/>
          <c:y val="6.4922717993584136E-2"/>
          <c:w val="0.74595703965098004"/>
          <c:h val="0.55597425994486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水戻し!$E$27</c:f>
              <c:strCache>
                <c:ptCount val="1"/>
                <c:pt idx="0">
                  <c:v>水戻し率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水戻し!$D$28:$D$36</c:f>
              <c:strCache>
                <c:ptCount val="9"/>
                <c:pt idx="0">
                  <c:v>中国・水・３</c:v>
                </c:pt>
                <c:pt idx="1">
                  <c:v>中国・水・５</c:v>
                </c:pt>
                <c:pt idx="2">
                  <c:v>中国・水・７</c:v>
                </c:pt>
                <c:pt idx="3">
                  <c:v>中国・緑・３</c:v>
                </c:pt>
                <c:pt idx="4">
                  <c:v>中国・緑・５</c:v>
                </c:pt>
                <c:pt idx="5">
                  <c:v>中国・緑・７</c:v>
                </c:pt>
                <c:pt idx="6">
                  <c:v>中国・米・３</c:v>
                </c:pt>
                <c:pt idx="7">
                  <c:v>中国・米・５</c:v>
                </c:pt>
                <c:pt idx="8">
                  <c:v>中国・米・７</c:v>
                </c:pt>
              </c:strCache>
            </c:strRef>
          </c:cat>
          <c:val>
            <c:numRef>
              <c:f>水戻し!$E$28:$E$36</c:f>
              <c:numCache>
                <c:formatCode>General</c:formatCode>
                <c:ptCount val="9"/>
                <c:pt idx="0">
                  <c:v>1.65</c:v>
                </c:pt>
                <c:pt idx="1">
                  <c:v>2.14</c:v>
                </c:pt>
                <c:pt idx="2">
                  <c:v>1.75</c:v>
                </c:pt>
                <c:pt idx="3">
                  <c:v>1.84</c:v>
                </c:pt>
                <c:pt idx="4">
                  <c:v>1.56</c:v>
                </c:pt>
                <c:pt idx="5">
                  <c:v>1.72</c:v>
                </c:pt>
                <c:pt idx="6">
                  <c:v>1.59</c:v>
                </c:pt>
                <c:pt idx="7">
                  <c:v>1.88</c:v>
                </c:pt>
                <c:pt idx="8">
                  <c:v>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7-BF48-8909-654A9707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63455"/>
        <c:axId val="239774927"/>
      </c:barChart>
      <c:catAx>
        <c:axId val="239863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9774927"/>
        <c:crosses val="autoZero"/>
        <c:auto val="1"/>
        <c:lblAlgn val="ctr"/>
        <c:lblOffset val="100"/>
        <c:noMultiLvlLbl val="0"/>
      </c:catAx>
      <c:valAx>
        <c:axId val="239774927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000" b="1" i="0" u="none" strike="noStrike" baseline="0" dirty="0">
                    <a:effectLst/>
                  </a:rPr>
                  <a:t>Weight gain ratio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5567359826797584E-2"/>
              <c:y val="0.24860829869334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986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'20250307namako立体_Value'!$C$31:$C$36</c:f>
              <c:strCache>
                <c:ptCount val="6"/>
                <c:pt idx="0">
                  <c:v>久慈・水・７</c:v>
                </c:pt>
                <c:pt idx="1">
                  <c:v>久慈・緑・７</c:v>
                </c:pt>
                <c:pt idx="2">
                  <c:v>久慈・米・７</c:v>
                </c:pt>
                <c:pt idx="3">
                  <c:v>中国・水・７</c:v>
                </c:pt>
                <c:pt idx="4">
                  <c:v>中国・緑・７</c:v>
                </c:pt>
                <c:pt idx="5">
                  <c:v>中国・米・７</c:v>
                </c:pt>
              </c:strCache>
            </c:strRef>
          </c:cat>
          <c:val>
            <c:numRef>
              <c:f>'20250307namako立体_Value'!$D$31:$D$36</c:f>
              <c:numCache>
                <c:formatCode>General</c:formatCode>
                <c:ptCount val="6"/>
                <c:pt idx="0">
                  <c:v>0.52831499999999998</c:v>
                </c:pt>
                <c:pt idx="1">
                  <c:v>0.62631000000000003</c:v>
                </c:pt>
                <c:pt idx="2">
                  <c:v>0.45978999999999998</c:v>
                </c:pt>
                <c:pt idx="3">
                  <c:v>0.66781199999999996</c:v>
                </c:pt>
                <c:pt idx="4">
                  <c:v>0.54177500000000001</c:v>
                </c:pt>
                <c:pt idx="5">
                  <c:v>0.66811799999999999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5-F04B-A601-88DCABF61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4007135"/>
        <c:axId val="1884008847"/>
      </c:barChart>
      <c:catAx>
        <c:axId val="1884007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84008847"/>
        <c:crosses val="autoZero"/>
        <c:auto val="1"/>
        <c:lblAlgn val="ctr"/>
        <c:lblOffset val="100"/>
        <c:noMultiLvlLbl val="0"/>
      </c:catAx>
      <c:valAx>
        <c:axId val="1884008847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000" b="0" i="0" u="none" strike="noStrike" baseline="0" dirty="0">
                    <a:effectLst/>
                  </a:rPr>
                  <a:t>Gel strength</a:t>
                </a:r>
                <a:r>
                  <a:rPr lang="ja-JP" altLang="en-US"/>
                  <a:t>（</a:t>
                </a:r>
                <a:r>
                  <a:rPr lang="en-US" altLang="ja-JP" dirty="0" err="1"/>
                  <a:t>g.cm</a:t>
                </a:r>
                <a:r>
                  <a:rPr lang="ja-JP" altLang="en-US"/>
                  <a:t>）</a:t>
                </a:r>
              </a:p>
            </c:rich>
          </c:tx>
          <c:layout>
            <c:manualLayout>
              <c:xMode val="edge"/>
              <c:yMode val="edge"/>
              <c:x val="2.1691037160967746E-2"/>
              <c:y val="0.25637515882357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_);[Red]\(#,##0.0\)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84007135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'20250307namako円柱_Value'!$D$32</c:f>
              <c:strCache>
                <c:ptCount val="1"/>
                <c:pt idx="0">
                  <c:v>ゲル強度（g.cm）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'20250307namako円柱_Value'!$C$33:$C$38</c:f>
              <c:strCache>
                <c:ptCount val="6"/>
                <c:pt idx="0">
                  <c:v>久慈・水・７</c:v>
                </c:pt>
                <c:pt idx="1">
                  <c:v>久慈・緑・７</c:v>
                </c:pt>
                <c:pt idx="2">
                  <c:v>久慈・米・７</c:v>
                </c:pt>
                <c:pt idx="3">
                  <c:v>中国・水・７</c:v>
                </c:pt>
                <c:pt idx="4">
                  <c:v>中国・緑・７</c:v>
                </c:pt>
                <c:pt idx="5">
                  <c:v>中国・米・７</c:v>
                </c:pt>
              </c:strCache>
            </c:strRef>
          </c:cat>
          <c:val>
            <c:numRef>
              <c:f>'20250307namako円柱_Value'!$D$33:$D$38</c:f>
              <c:numCache>
                <c:formatCode>General</c:formatCode>
                <c:ptCount val="6"/>
                <c:pt idx="0">
                  <c:v>2.278556</c:v>
                </c:pt>
                <c:pt idx="1">
                  <c:v>1.562511</c:v>
                </c:pt>
                <c:pt idx="2">
                  <c:v>2.0386169999999999</c:v>
                </c:pt>
                <c:pt idx="3">
                  <c:v>1.7335179999999999</c:v>
                </c:pt>
                <c:pt idx="4">
                  <c:v>1.3611169999999999</c:v>
                </c:pt>
                <c:pt idx="5">
                  <c:v>1.242014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5147-949C-75BBCE44C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137711"/>
        <c:axId val="1679779887"/>
      </c:barChart>
      <c:catAx>
        <c:axId val="16861377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79779887"/>
        <c:crosses val="autoZero"/>
        <c:auto val="1"/>
        <c:lblAlgn val="ctr"/>
        <c:lblOffset val="100"/>
        <c:noMultiLvlLbl val="0"/>
      </c:catAx>
      <c:valAx>
        <c:axId val="167977988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000" b="0" i="0" u="none" strike="noStrike" baseline="0" dirty="0">
                    <a:effectLst/>
                  </a:rPr>
                  <a:t>Gel strength</a:t>
                </a:r>
                <a:r>
                  <a:rPr lang="ja-JP" altLang="en-US"/>
                  <a:t>（</a:t>
                </a:r>
                <a:r>
                  <a:rPr lang="en-US" altLang="ja-JP" dirty="0" err="1"/>
                  <a:t>g.cm</a:t>
                </a:r>
                <a:r>
                  <a:rPr lang="ja-JP" altLang="en-US"/>
                  <a:t>）</a:t>
                </a:r>
              </a:p>
            </c:rich>
          </c:tx>
          <c:layout>
            <c:manualLayout>
              <c:xMode val="edge"/>
              <c:yMode val="edge"/>
              <c:x val="1.823703322835658E-2"/>
              <c:y val="0.279017515414656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_);[Red]\(#,##0.0\)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8613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561" y="3978673"/>
            <a:ext cx="32643366" cy="8463821"/>
          </a:xfrm>
        </p:spPr>
        <p:txBody>
          <a:bodyPr anchor="b"/>
          <a:lstStyle>
            <a:lvl1pPr algn="ctr"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561" y="12768891"/>
            <a:ext cx="32643366" cy="5869523"/>
          </a:xfrm>
        </p:spPr>
        <p:txBody>
          <a:bodyPr/>
          <a:lstStyle>
            <a:lvl1pPr marL="0" indent="0" algn="ctr">
              <a:buNone/>
              <a:defRPr sz="8508"/>
            </a:lvl1pPr>
            <a:lvl2pPr marL="1620728" indent="0" algn="ctr">
              <a:buNone/>
              <a:defRPr sz="7090"/>
            </a:lvl2pPr>
            <a:lvl3pPr marL="3241457" indent="0" algn="ctr">
              <a:buNone/>
              <a:defRPr sz="6381"/>
            </a:lvl3pPr>
            <a:lvl4pPr marL="4862185" indent="0" algn="ctr">
              <a:buNone/>
              <a:defRPr sz="5672"/>
            </a:lvl4pPr>
            <a:lvl5pPr marL="6482913" indent="0" algn="ctr">
              <a:buNone/>
              <a:defRPr sz="5672"/>
            </a:lvl5pPr>
            <a:lvl6pPr marL="8103641" indent="0" algn="ctr">
              <a:buNone/>
              <a:defRPr sz="5672"/>
            </a:lvl6pPr>
            <a:lvl7pPr marL="9724370" indent="0" algn="ctr">
              <a:buNone/>
              <a:defRPr sz="5672"/>
            </a:lvl7pPr>
            <a:lvl8pPr marL="11345098" indent="0" algn="ctr">
              <a:buNone/>
              <a:defRPr sz="5672"/>
            </a:lvl8pPr>
            <a:lvl9pPr marL="12965826" indent="0" algn="ctr">
              <a:buNone/>
              <a:defRPr sz="567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7212" y="1294334"/>
            <a:ext cx="9384968" cy="206024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309" y="1294334"/>
            <a:ext cx="27610847" cy="206024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639" y="6060864"/>
            <a:ext cx="37539871" cy="10112689"/>
          </a:xfrm>
        </p:spPr>
        <p:txBody>
          <a:bodyPr anchor="b"/>
          <a:lstStyle>
            <a:lvl1pPr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639" y="16269223"/>
            <a:ext cx="37539871" cy="5318024"/>
          </a:xfrm>
        </p:spPr>
        <p:txBody>
          <a:bodyPr/>
          <a:lstStyle>
            <a:lvl1pPr marL="0" indent="0">
              <a:buNone/>
              <a:defRPr sz="8508">
                <a:solidFill>
                  <a:schemeClr val="tx1">
                    <a:tint val="75000"/>
                  </a:schemeClr>
                </a:solidFill>
              </a:defRPr>
            </a:lvl1pPr>
            <a:lvl2pPr marL="1620728" indent="0">
              <a:buNone/>
              <a:defRPr sz="7090">
                <a:solidFill>
                  <a:schemeClr val="tx1">
                    <a:tint val="75000"/>
                  </a:schemeClr>
                </a:solidFill>
              </a:defRPr>
            </a:lvl2pPr>
            <a:lvl3pPr marL="3241457" indent="0">
              <a:buNone/>
              <a:defRPr sz="6381">
                <a:solidFill>
                  <a:schemeClr val="tx1">
                    <a:tint val="75000"/>
                  </a:schemeClr>
                </a:solidFill>
              </a:defRPr>
            </a:lvl3pPr>
            <a:lvl4pPr marL="4862185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4pPr>
            <a:lvl5pPr marL="6482913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5pPr>
            <a:lvl6pPr marL="8103641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6pPr>
            <a:lvl7pPr marL="9724370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7pPr>
            <a:lvl8pPr marL="11345098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8pPr>
            <a:lvl9pPr marL="12965826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309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4272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8" y="1294336"/>
            <a:ext cx="37539871" cy="4698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979" y="5959567"/>
            <a:ext cx="18412897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7979" y="8880259"/>
            <a:ext cx="18412897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4272" y="5959567"/>
            <a:ext cx="18503576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4272" y="8880259"/>
            <a:ext cx="18503576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5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576" y="3500332"/>
            <a:ext cx="22034272" cy="17276549"/>
          </a:xfrm>
        </p:spPr>
        <p:txBody>
          <a:bodyPr/>
          <a:lstStyle>
            <a:lvl1pPr>
              <a:defRPr sz="11344"/>
            </a:lvl1pPr>
            <a:lvl2pPr>
              <a:defRPr sz="9926"/>
            </a:lvl2pPr>
            <a:lvl3pPr>
              <a:defRPr sz="8508"/>
            </a:lvl3pPr>
            <a:lvl4pPr>
              <a:defRPr sz="7090"/>
            </a:lvl4pPr>
            <a:lvl5pPr>
              <a:defRPr sz="7090"/>
            </a:lvl5pPr>
            <a:lvl6pPr>
              <a:defRPr sz="7090"/>
            </a:lvl6pPr>
            <a:lvl7pPr>
              <a:defRPr sz="7090"/>
            </a:lvl7pPr>
            <a:lvl8pPr>
              <a:defRPr sz="7090"/>
            </a:lvl8pPr>
            <a:lvl9pPr>
              <a:defRPr sz="709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3576" y="3500332"/>
            <a:ext cx="22034272" cy="17276549"/>
          </a:xfrm>
        </p:spPr>
        <p:txBody>
          <a:bodyPr anchor="t"/>
          <a:lstStyle>
            <a:lvl1pPr marL="0" indent="0">
              <a:buNone/>
              <a:defRPr sz="11344"/>
            </a:lvl1pPr>
            <a:lvl2pPr marL="1620728" indent="0">
              <a:buNone/>
              <a:defRPr sz="9926"/>
            </a:lvl2pPr>
            <a:lvl3pPr marL="3241457" indent="0">
              <a:buNone/>
              <a:defRPr sz="8508"/>
            </a:lvl3pPr>
            <a:lvl4pPr marL="4862185" indent="0">
              <a:buNone/>
              <a:defRPr sz="7090"/>
            </a:lvl4pPr>
            <a:lvl5pPr marL="6482913" indent="0">
              <a:buNone/>
              <a:defRPr sz="7090"/>
            </a:lvl5pPr>
            <a:lvl6pPr marL="8103641" indent="0">
              <a:buNone/>
              <a:defRPr sz="7090"/>
            </a:lvl6pPr>
            <a:lvl7pPr marL="9724370" indent="0">
              <a:buNone/>
              <a:defRPr sz="7090"/>
            </a:lvl7pPr>
            <a:lvl8pPr marL="11345098" indent="0">
              <a:buNone/>
              <a:defRPr sz="7090"/>
            </a:lvl8pPr>
            <a:lvl9pPr marL="12965826" indent="0">
              <a:buNone/>
              <a:defRPr sz="70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2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309" y="1294336"/>
            <a:ext cx="37539871" cy="469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309" y="6471672"/>
            <a:ext cx="37539871" cy="1542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308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7487" y="22532674"/>
            <a:ext cx="14689515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39170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1457" rtl="0" eaLnBrk="1" latinLnBrk="0" hangingPunct="1">
        <a:lnSpc>
          <a:spcPct val="90000"/>
        </a:lnSpc>
        <a:spcBef>
          <a:spcPct val="0"/>
        </a:spcBef>
        <a:buNone/>
        <a:defRPr kumimoji="1" sz="15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364" indent="-810364" algn="l" defTabSz="3241457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kumimoji="1" sz="9926" kern="1200">
          <a:solidFill>
            <a:schemeClr val="tx1"/>
          </a:solidFill>
          <a:latin typeface="+mn-lt"/>
          <a:ea typeface="+mn-ea"/>
          <a:cs typeface="+mn-cs"/>
        </a:defRPr>
      </a:lvl1pPr>
      <a:lvl2pPr marL="243109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8508" kern="1200">
          <a:solidFill>
            <a:schemeClr val="tx1"/>
          </a:solidFill>
          <a:latin typeface="+mn-lt"/>
          <a:ea typeface="+mn-ea"/>
          <a:cs typeface="+mn-cs"/>
        </a:defRPr>
      </a:lvl2pPr>
      <a:lvl3pPr marL="4051821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7090" kern="1200">
          <a:solidFill>
            <a:schemeClr val="tx1"/>
          </a:solidFill>
          <a:latin typeface="+mn-lt"/>
          <a:ea typeface="+mn-ea"/>
          <a:cs typeface="+mn-cs"/>
        </a:defRPr>
      </a:lvl3pPr>
      <a:lvl4pPr marL="5672549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7293277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914006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10534734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215546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3776190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1pPr>
      <a:lvl2pPr marL="162072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2pPr>
      <a:lvl3pPr marL="3241457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3pPr>
      <a:lvl4pPr marL="4862185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6482913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103641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972437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134509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2965826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microsoft.com/office/2007/relationships/hdphoto" Target="../media/hdphoto1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2.png"/><Relationship Id="rId7" Type="http://schemas.openxmlformats.org/officeDocument/2006/relationships/chart" Target="../charts/chart3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video" Target="../media/media1.mov"/><Relationship Id="rId16" Type="http://schemas.openxmlformats.org/officeDocument/2006/relationships/image" Target="../media/image7.png"/><Relationship Id="rId20" Type="http://schemas.openxmlformats.org/officeDocument/2006/relationships/image" Target="../media/image11.jpg"/><Relationship Id="rId1" Type="http://schemas.microsoft.com/office/2007/relationships/media" Target="../media/media1.mov"/><Relationship Id="rId6" Type="http://schemas.openxmlformats.org/officeDocument/2006/relationships/chart" Target="../charts/chart2.xml"/><Relationship Id="rId11" Type="http://schemas.openxmlformats.org/officeDocument/2006/relationships/image" Target="../media/image4.png"/><Relationship Id="rId5" Type="http://schemas.openxmlformats.org/officeDocument/2006/relationships/chart" Target="../charts/chart1.xml"/><Relationship Id="rId15" Type="http://schemas.microsoft.com/office/2007/relationships/hdphoto" Target="../media/hdphoto2.wdp"/><Relationship Id="rId23" Type="http://schemas.openxmlformats.org/officeDocument/2006/relationships/image" Target="../media/image14.png"/><Relationship Id="rId10" Type="http://schemas.openxmlformats.org/officeDocument/2006/relationships/image" Target="../media/image3.png"/><Relationship Id="rId19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2.emf"/><Relationship Id="rId14" Type="http://schemas.openxmlformats.org/officeDocument/2006/relationships/image" Target="../media/image6.png"/><Relationship Id="rId2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1A0E1B-283B-46F4-ACD6-2A1F4AD8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0" y="5530146"/>
            <a:ext cx="8697248" cy="465027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Introduction</a:t>
            </a:r>
          </a:p>
          <a:p>
            <a:r>
              <a:rPr lang="en-US" altLang="ja-JP" sz="2800" b="1" dirty="0"/>
              <a:t>Sea cucumber (</a:t>
            </a:r>
            <a:r>
              <a:rPr lang="en-US" altLang="ja-JP" sz="2800" b="1" i="1" dirty="0" err="1"/>
              <a:t>Stichopus</a:t>
            </a:r>
            <a:r>
              <a:rPr lang="en-US" altLang="ja-JP" sz="2800" b="1" i="1" dirty="0"/>
              <a:t> japonicus</a:t>
            </a:r>
            <a:r>
              <a:rPr lang="en-US" altLang="ja-JP" sz="2800" b="1" dirty="0"/>
              <a:t>)</a:t>
            </a:r>
            <a:r>
              <a:rPr lang="en-US" altLang="ja-JP" sz="2800" dirty="0"/>
              <a:t> is a highly valued echinoderm in Japan and China, recognized for its culinary and cultural significance as well as its rich nutritional profile with numerous bioactive compounds. In Japan, </a:t>
            </a:r>
            <a:r>
              <a:rPr lang="en-US" altLang="ja-JP" sz="2800" b="1" dirty="0"/>
              <a:t>efforts to promote domestic consumption and strengthen the local market are underway, and these initiatives have become urgent in order to reduce reliance on overseas markets.</a:t>
            </a:r>
            <a:endParaRPr lang="en-US" altLang="ja-JP" sz="28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1E76A3-0130-45CD-BF6C-48C226C7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804" y="5583948"/>
            <a:ext cx="11155902" cy="10424483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4800" b="1" cap="all" dirty="0">
                <a:solidFill>
                  <a:srgbClr val="76357E"/>
                </a:solidFill>
              </a:rPr>
              <a:t>Future perspective</a:t>
            </a:r>
          </a:p>
          <a:p>
            <a:pPr defTabSz="952097"/>
            <a:endParaRPr lang="en-US" sz="3993" b="1" dirty="0">
              <a:cs typeface="Arial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5EB0BF-3644-454A-A930-79F82EBF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726" y="5530145"/>
            <a:ext cx="22429439" cy="18445983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endParaRPr lang="en-AU" sz="1600" dirty="0">
              <a:solidFill>
                <a:srgbClr val="76357E"/>
              </a:solidFill>
              <a:latin typeface="+mj-lt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130BF09-5FEF-49D6-AC00-8A7DC37A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804" y="16245686"/>
            <a:ext cx="11155902" cy="2908533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</a:rPr>
              <a:t>Acknowledgements</a:t>
            </a:r>
          </a:p>
          <a:p>
            <a:r>
              <a:rPr lang="en-US" altLang="ja-JP" sz="2800" dirty="0"/>
              <a:t>We</a:t>
            </a:r>
            <a:r>
              <a:rPr lang="ja-JP" altLang="en-US" sz="2800"/>
              <a:t> </a:t>
            </a:r>
            <a:r>
              <a:rPr lang="en-US" altLang="ja-JP" sz="2800" dirty="0"/>
              <a:t>are sincerely grateful to all members of the Fisheries Food Processing and Marketing Laboratory for their generous advice, encouragement, and support. This research was funded by Sanriku </a:t>
            </a:r>
            <a:r>
              <a:rPr lang="en-US" altLang="ja-JP" sz="2800" dirty="0" err="1"/>
              <a:t>Fundation</a:t>
            </a:r>
            <a:r>
              <a:rPr lang="en-US" altLang="ja-JP" sz="2800" dirty="0"/>
              <a:t>. </a:t>
            </a:r>
            <a:endParaRPr lang="en-GB" sz="5500" b="1" cap="all" dirty="0">
              <a:solidFill>
                <a:srgbClr val="76357E"/>
              </a:solidFill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FB151CF-DFA6-4D67-8CAB-DA46B021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56" y="10406776"/>
            <a:ext cx="8750160" cy="523995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  <a:latin typeface="+mn-lt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CA" sz="2800" dirty="0">
                <a:latin typeface="+mn-lt"/>
              </a:rPr>
              <a:t>To revitalize the regional fisheries industry, expanding domestic consumption is essential. Since Hokkaido dominates in production volume, Sanriku sea cucumbers must be differentiated through quality, freshness, and value-added processing. This study compares Sanriku (Aomori and Kuji) and Chinese sea cucumbers to elucidate their functional properties, the impact of freshness on quality, and their potential for brand development.</a:t>
            </a:r>
            <a:endParaRPr lang="en-AU" sz="2800" dirty="0">
              <a:latin typeface="+mn-lt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758E1F86-D626-4B37-BD6B-771562DB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5613" y="19367292"/>
            <a:ext cx="11155902" cy="4608837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References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altLang="ja-JP" sz="2400" dirty="0"/>
              <a:t>Fukunaga, Toshiko, Changes in composition and tissue structure due to water return of dried seam (Kinko), TAGE Top Journal of the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altLang="ja-JP" sz="2400" dirty="0"/>
              <a:t>Japanese Society of Cooking Science, Volume 35, 2002, No. 4, pp 357-361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altLang="ja-JP" sz="2400" dirty="0"/>
              <a:t>Yamana, Yusuke, Recent trends in the research of Japanese naps in the fish and taxonomy, Journal of the Japanese Bentos Society, Volume 75, 2020, pp 6-18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altLang="ja-JP" sz="2400" dirty="0"/>
              <a:t>Narita, Masanao, Establishment of quality standards for dried sea cucumber, Hokkaido </a:t>
            </a:r>
            <a:r>
              <a:rPr lang="en-AU" altLang="ja-JP" sz="2400" dirty="0" err="1"/>
              <a:t>Abashiri</a:t>
            </a:r>
            <a:r>
              <a:rPr lang="en-AU" altLang="ja-JP" sz="2400" dirty="0"/>
              <a:t> Fisheries Test Stam Project Report, Volume 2009, 2010, pp 61-63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500" dirty="0">
                <a:latin typeface="Arial" charset="0"/>
                <a:cs typeface="Arial" charset="0"/>
              </a:rPr>
              <a:t> </a:t>
            </a:r>
            <a:endParaRPr lang="en-US" sz="2500" dirty="0">
              <a:latin typeface="Arial" charset="0"/>
              <a:cs typeface="Arial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8AF83B2-F72D-49A6-AC6F-AF4125B2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205" y="5788951"/>
            <a:ext cx="12243568" cy="6325674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5500" b="1" cap="all" dirty="0">
                <a:solidFill>
                  <a:srgbClr val="76357E"/>
                </a:solidFill>
                <a:latin typeface="+mn-lt"/>
              </a:rPr>
              <a:t>Results１</a:t>
            </a:r>
          </a:p>
          <a:p>
            <a:endParaRPr lang="en-AU" altLang="ja-JP" sz="1600" dirty="0">
              <a:solidFill>
                <a:srgbClr val="76357E"/>
              </a:solidFill>
              <a:latin typeface="+mn-lt"/>
            </a:endParaRPr>
          </a:p>
          <a:p>
            <a:r>
              <a:rPr lang="en-US" altLang="ja-JP" sz="2800" b="1" dirty="0"/>
              <a:t>Rehydration</a:t>
            </a:r>
            <a:r>
              <a:rPr lang="en-US" altLang="ja-JP" sz="2800" dirty="0"/>
              <a:t>: Kuji &gt;10-fold, Chinese ~2-fold; soaking period depends on liquid.</a:t>
            </a:r>
            <a:r>
              <a:rPr lang="ja-JP" altLang="en-US" sz="2800"/>
              <a:t>（</a:t>
            </a:r>
            <a:r>
              <a:rPr lang="en-US" altLang="ja-JP" sz="2800" dirty="0"/>
              <a:t>Figure 1</a:t>
            </a:r>
            <a:r>
              <a:rPr lang="ja-JP" altLang="en-US" sz="2800"/>
              <a:t>）</a:t>
            </a:r>
            <a:endParaRPr lang="en-US" altLang="ja-JP" sz="2800" dirty="0"/>
          </a:p>
          <a:p>
            <a:r>
              <a:rPr lang="en-US" altLang="ja-JP" sz="2800" b="1" dirty="0"/>
              <a:t>Texture</a:t>
            </a:r>
            <a:r>
              <a:rPr lang="en-US" altLang="ja-JP" sz="2800" dirty="0"/>
              <a:t>: Kuji (green tea, cube) strongest; Chinese weakest .(Figure 2)</a:t>
            </a:r>
          </a:p>
          <a:p>
            <a:r>
              <a:rPr lang="en-US" altLang="ja-JP" sz="2800" b="1" dirty="0"/>
              <a:t>C/N content</a:t>
            </a:r>
            <a:r>
              <a:rPr lang="en-US" altLang="ja-JP" sz="2800" dirty="0"/>
              <a:t>: Kuji &gt; Aomori &gt; Chinese; Chinese diluted by high salt. (Table 1)</a:t>
            </a:r>
          </a:p>
          <a:p>
            <a:r>
              <a:rPr lang="en-US" altLang="ja-JP" sz="2800" b="1" dirty="0"/>
              <a:t>Antioxidants</a:t>
            </a:r>
            <a:r>
              <a:rPr lang="en-US" altLang="ja-JP" sz="2800" dirty="0"/>
              <a:t>: 70% ethanol extract strongest; identified saponins, flavonoids, etc.(Table 2)</a:t>
            </a:r>
          </a:p>
          <a:p>
            <a:r>
              <a:rPr lang="en-US" altLang="ja-JP" sz="2800" b="1" dirty="0"/>
              <a:t>Phospholipids</a:t>
            </a:r>
            <a:r>
              <a:rPr lang="en-US" altLang="ja-JP" sz="2800" dirty="0"/>
              <a:t>: Fresh Aomori rich in plasmalogens (EPA, DHA); levels drop with aging.</a:t>
            </a:r>
          </a:p>
          <a:p>
            <a:r>
              <a:rPr lang="en-US" altLang="ja-JP" sz="2800" b="1" dirty="0"/>
              <a:t>Minerals</a:t>
            </a:r>
            <a:r>
              <a:rPr lang="en-US" altLang="ja-JP" sz="2800" dirty="0"/>
              <a:t>: Kuji high in Ca, Chinese high in Mg; minerals leach out during soaking.</a:t>
            </a:r>
          </a:p>
          <a:p>
            <a:r>
              <a:rPr lang="en-US" altLang="ja-JP" sz="2800" b="1" dirty="0"/>
              <a:t>Consumer survey</a:t>
            </a:r>
            <a:r>
              <a:rPr lang="en-US" altLang="ja-JP" sz="2800" dirty="0"/>
              <a:t>: Older = like texture; Younger = dislike appearance. Smoked sea cucumber most preferred.</a:t>
            </a:r>
          </a:p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A8836AC-21F1-4C1A-90D3-C88ABCAB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7885" y="503661"/>
            <a:ext cx="30957118" cy="235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5400" b="1" spc="-300" dirty="0">
                <a:solidFill>
                  <a:srgbClr val="76357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Development of High Value-Added Products Based on the Raw Material Characteristics </a:t>
            </a:r>
          </a:p>
          <a:p>
            <a:pPr algn="ctr"/>
            <a:r>
              <a:rPr lang="en-GB" sz="5400" b="1" spc="-300" dirty="0">
                <a:solidFill>
                  <a:srgbClr val="76357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of Sanriku Sea Cucumbers</a:t>
            </a:r>
            <a:endParaRPr lang="en-AU" sz="5400" b="1" spc="-150" dirty="0">
              <a:solidFill>
                <a:srgbClr val="76357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A37089FC-2DF0-4A2B-80F4-A712E1DCD7CA}"/>
              </a:ext>
            </a:extLst>
          </p:cNvPr>
          <p:cNvSpPr txBox="1"/>
          <p:nvPr/>
        </p:nvSpPr>
        <p:spPr>
          <a:xfrm>
            <a:off x="0" y="4230066"/>
            <a:ext cx="1500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Contact Information:  </a:t>
            </a:r>
            <a:r>
              <a:rPr lang="en-US" altLang="ja-JP" sz="2400" dirty="0"/>
              <a:t>Manaka Kumagai</a:t>
            </a:r>
            <a:endParaRPr lang="en-US" altLang="ja-JP" sz="3600" dirty="0"/>
          </a:p>
          <a:p>
            <a:r>
              <a:rPr lang="ja-JP" altLang="en-US" sz="3600" dirty="0"/>
              <a:t>　　　　　　　　　</a:t>
            </a:r>
            <a:r>
              <a:rPr lang="en-US" altLang="ja-JP" sz="2400" dirty="0"/>
              <a:t>Affiliation: Faculty of Agriculture, Iwate University</a:t>
            </a:r>
            <a:r>
              <a:rPr lang="ja-JP" altLang="en-US" sz="3600" dirty="0"/>
              <a:t>　</a:t>
            </a:r>
            <a:r>
              <a:rPr lang="en-US" altLang="ja-JP" sz="2400" dirty="0"/>
              <a:t>E-mail: g0124014@iwate-u.ac.jp</a:t>
            </a:r>
            <a:endParaRPr lang="en-CA" sz="2800" dirty="0"/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DA3DB9BC-ED45-48CC-8F0F-C9D27ED1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8105" y="2851663"/>
            <a:ext cx="24107451" cy="2441318"/>
          </a:xfrm>
          <a:prstGeom prst="rect">
            <a:avLst/>
          </a:prstGeom>
          <a:noFill/>
          <a:ln>
            <a:noFill/>
          </a:ln>
          <a:effec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 i="1" dirty="0"/>
              <a:t>M. KUMAGAI </a:t>
            </a:r>
            <a:r>
              <a:rPr lang="en-US" altLang="ja-JP" sz="3200" b="1" dirty="0"/>
              <a:t>, C. YUAN</a:t>
            </a:r>
            <a:endParaRPr lang="en-US" altLang="ja-JP" sz="3200" b="1" baseline="30000" dirty="0"/>
          </a:p>
          <a:p>
            <a:endParaRPr lang="en-US" altLang="ja-JP" sz="3200" dirty="0"/>
          </a:p>
          <a:p>
            <a:pPr algn="ctr"/>
            <a:r>
              <a:rPr lang="en-US" altLang="ja-JP" sz="3200" dirty="0"/>
              <a:t> Faculty of Agriculture, Iwate University, Morioka, Japan</a:t>
            </a:r>
          </a:p>
        </p:txBody>
      </p:sp>
      <p:pic>
        <p:nvPicPr>
          <p:cNvPr id="41" name="Google Shape;154;p5" descr="图片 3">
            <a:extLst>
              <a:ext uri="{FF2B5EF4-FFF2-40B4-BE49-F238E27FC236}">
                <a16:creationId xmlns:a16="http://schemas.microsoft.com/office/drawing/2014/main" id="{2325063F-8EF5-4102-AB64-2C8F988A71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138" y="203159"/>
            <a:ext cx="2726591" cy="2590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701AAA-2775-4CFA-86C7-740D665A7CB2}"/>
              </a:ext>
            </a:extLst>
          </p:cNvPr>
          <p:cNvSpPr txBox="1"/>
          <p:nvPr/>
        </p:nvSpPr>
        <p:spPr>
          <a:xfrm>
            <a:off x="6027453" y="430237"/>
            <a:ext cx="50454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 i="0" u="none" strike="noStrike" cap="none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FSMILE 2025</a:t>
            </a:r>
            <a:endParaRPr lang="ja-JP" altLang="en-US" sz="60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96C67F-2887-465A-AD5D-066E3EEB651E}"/>
              </a:ext>
            </a:extLst>
          </p:cNvPr>
          <p:cNvSpPr txBox="1"/>
          <p:nvPr/>
        </p:nvSpPr>
        <p:spPr>
          <a:xfrm>
            <a:off x="6027452" y="1572681"/>
            <a:ext cx="7553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04-07, 2025</a:t>
            </a:r>
          </a:p>
          <a:p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@Morioka &amp; ZOOM Cloud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A35707-CF9C-3996-FDBC-D3A8B3744213}"/>
              </a:ext>
            </a:extLst>
          </p:cNvPr>
          <p:cNvSpPr txBox="1"/>
          <p:nvPr/>
        </p:nvSpPr>
        <p:spPr>
          <a:xfrm>
            <a:off x="-189111" y="3083878"/>
            <a:ext cx="14215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International Symposium on Food Communications and Sustainable Agri-Aqua Food Systems</a:t>
            </a:r>
            <a:r>
              <a:rPr lang="zh-CN" altLang="en-US" sz="2800" b="1" dirty="0"/>
              <a:t>　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Connecting Primary Industries, Academia, and Society through the SDGs</a:t>
            </a:r>
            <a:endParaRPr lang="zh-CN" altLang="en-US" sz="2800" b="1" dirty="0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D0D84580-6998-00D4-7A35-A0A291EDD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427174"/>
              </p:ext>
            </p:extLst>
          </p:nvPr>
        </p:nvGraphicFramePr>
        <p:xfrm>
          <a:off x="23305548" y="5626141"/>
          <a:ext cx="3640869" cy="235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1883C424-E8D1-C626-CC47-6734841E1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627632"/>
              </p:ext>
            </p:extLst>
          </p:nvPr>
        </p:nvGraphicFramePr>
        <p:xfrm>
          <a:off x="27643814" y="5671324"/>
          <a:ext cx="3640869" cy="245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765239-C749-B0E5-EFB4-8CA24849ADF7}"/>
              </a:ext>
            </a:extLst>
          </p:cNvPr>
          <p:cNvSpPr txBox="1"/>
          <p:nvPr/>
        </p:nvSpPr>
        <p:spPr>
          <a:xfrm>
            <a:off x="22990120" y="7829375"/>
            <a:ext cx="897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Figure 1.</a:t>
            </a:r>
            <a:r>
              <a:rPr lang="en-US" altLang="ja-JP" dirty="0"/>
              <a:t> Rehydration rate of dried Kuji</a:t>
            </a:r>
            <a:r>
              <a:rPr lang="ja-JP" altLang="en-US"/>
              <a:t>（久慈）</a:t>
            </a:r>
            <a:r>
              <a:rPr lang="en-US" altLang="ja-JP" dirty="0"/>
              <a:t> and Chinese</a:t>
            </a:r>
            <a:r>
              <a:rPr lang="ja-JP" altLang="en-US"/>
              <a:t>（中国）</a:t>
            </a:r>
            <a:r>
              <a:rPr lang="en-US" altLang="ja-JP" dirty="0"/>
              <a:t> sea cucumbers.</a:t>
            </a:r>
            <a:br>
              <a:rPr lang="en-US" altLang="ja-JP" dirty="0"/>
            </a:br>
            <a:r>
              <a:rPr lang="en-US" altLang="ja-JP" dirty="0"/>
              <a:t>(Water</a:t>
            </a:r>
            <a:r>
              <a:rPr lang="ja-JP" altLang="en-US"/>
              <a:t>（水）</a:t>
            </a:r>
            <a:r>
              <a:rPr lang="en-US" altLang="ja-JP" dirty="0"/>
              <a:t>: rehydrated with water; Green</a:t>
            </a:r>
            <a:r>
              <a:rPr lang="ja-JP" altLang="en-US"/>
              <a:t>（緑）</a:t>
            </a:r>
            <a:r>
              <a:rPr lang="en-US" altLang="ja-JP" dirty="0"/>
              <a:t>: rehydrated with green tea; Rice</a:t>
            </a:r>
            <a:r>
              <a:rPr lang="ja-JP" altLang="en-US"/>
              <a:t>（米）</a:t>
            </a:r>
            <a:r>
              <a:rPr lang="en-US" altLang="ja-JP" dirty="0"/>
              <a:t>: rehydrated with rice-washing </a:t>
            </a:r>
            <a:r>
              <a:rPr lang="en-US" altLang="ja-JP" dirty="0" err="1"/>
              <a:t>water.Rehydration</a:t>
            </a:r>
            <a:r>
              <a:rPr lang="en-US" altLang="ja-JP" dirty="0"/>
              <a:t> rates were measured after 3, 5, and 7 days.)</a:t>
            </a:r>
            <a:endParaRPr kumimoji="1" lang="ja-JP" altLang="en-US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9BD0896E-9EEB-E29E-D5F7-05729AED5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636848"/>
              </p:ext>
            </p:extLst>
          </p:nvPr>
        </p:nvGraphicFramePr>
        <p:xfrm>
          <a:off x="23545348" y="8801579"/>
          <a:ext cx="3298928" cy="263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A173B261-192B-CB3F-0DA0-BEA4157B3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802727"/>
              </p:ext>
            </p:extLst>
          </p:nvPr>
        </p:nvGraphicFramePr>
        <p:xfrm>
          <a:off x="27643814" y="8829660"/>
          <a:ext cx="3506639" cy="263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5C8540-189F-3932-DCA6-1E2708521B07}"/>
              </a:ext>
            </a:extLst>
          </p:cNvPr>
          <p:cNvSpPr txBox="1"/>
          <p:nvPr/>
        </p:nvSpPr>
        <p:spPr>
          <a:xfrm>
            <a:off x="24571137" y="8816106"/>
            <a:ext cx="255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Cube (1.0 cm block)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7E1DB7A-B7F7-BC13-3C89-CA8092432FEC}"/>
              </a:ext>
            </a:extLst>
          </p:cNvPr>
          <p:cNvSpPr txBox="1"/>
          <p:nvPr/>
        </p:nvSpPr>
        <p:spPr>
          <a:xfrm>
            <a:off x="28690883" y="87909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Cylinder (0.5 cm slice)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8F8221-B4BE-04AB-BF2C-60EF5AFDCC15}"/>
              </a:ext>
            </a:extLst>
          </p:cNvPr>
          <p:cNvSpPr txBox="1"/>
          <p:nvPr/>
        </p:nvSpPr>
        <p:spPr>
          <a:xfrm>
            <a:off x="22990120" y="11213982"/>
            <a:ext cx="885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Figure 2.</a:t>
            </a:r>
            <a:r>
              <a:rPr lang="en-US" altLang="ja-JP" dirty="0"/>
              <a:t> Gel strength of dried Kuji</a:t>
            </a:r>
            <a:r>
              <a:rPr lang="ja-JP" altLang="en-US"/>
              <a:t>（久慈）</a:t>
            </a:r>
            <a:r>
              <a:rPr lang="en-US" altLang="ja-JP" dirty="0"/>
              <a:t> and Chinese</a:t>
            </a:r>
            <a:r>
              <a:rPr lang="ja-JP" altLang="en-US"/>
              <a:t>（中国）</a:t>
            </a:r>
            <a:r>
              <a:rPr lang="en-US" altLang="ja-JP" dirty="0"/>
              <a:t> sea cucumbers after rehydration.</a:t>
            </a:r>
            <a:br>
              <a:rPr lang="en-US" altLang="ja-JP" dirty="0"/>
            </a:br>
            <a:r>
              <a:rPr lang="en-US" altLang="ja-JP" dirty="0"/>
              <a:t>(Water</a:t>
            </a:r>
            <a:r>
              <a:rPr lang="ja-JP" altLang="en-US"/>
              <a:t>（水）</a:t>
            </a:r>
            <a:r>
              <a:rPr lang="en-US" altLang="ja-JP" dirty="0"/>
              <a:t>: rehydrated with water; Green</a:t>
            </a:r>
            <a:r>
              <a:rPr lang="ja-JP" altLang="en-US"/>
              <a:t>（緑）</a:t>
            </a:r>
            <a:r>
              <a:rPr lang="en-US" altLang="ja-JP" dirty="0"/>
              <a:t>: rehydrated with green tea; Rice</a:t>
            </a:r>
            <a:r>
              <a:rPr lang="ja-JP" altLang="en-US"/>
              <a:t>（米）</a:t>
            </a:r>
            <a:r>
              <a:rPr lang="en-US" altLang="ja-JP" dirty="0"/>
              <a:t>: rehydrated with rice-washing </a:t>
            </a:r>
            <a:r>
              <a:rPr lang="en-US" altLang="ja-JP" dirty="0" err="1"/>
              <a:t>water.Measurements</a:t>
            </a:r>
            <a:r>
              <a:rPr lang="en-US" altLang="ja-JP" dirty="0"/>
              <a:t> were taken after 7 days of rehydration.)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C904C57-C35D-9761-4595-7A58CD18C5C9}"/>
              </a:ext>
            </a:extLst>
          </p:cNvPr>
          <p:cNvSpPr txBox="1"/>
          <p:nvPr/>
        </p:nvSpPr>
        <p:spPr>
          <a:xfrm>
            <a:off x="9453251" y="14738549"/>
            <a:ext cx="757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Table 1.</a:t>
            </a:r>
            <a:r>
              <a:rPr lang="en-US" altLang="ja-JP" dirty="0"/>
              <a:t> Nitrogen and carbon contents of sea cucumbers from different regions</a:t>
            </a:r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E7254BB-4E07-84A3-0EB9-6917A509D9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897" y="12386230"/>
            <a:ext cx="7188430" cy="271261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2AF191C-BF2E-FBE0-9161-1C083428BE0B}"/>
              </a:ext>
            </a:extLst>
          </p:cNvPr>
          <p:cNvSpPr txBox="1"/>
          <p:nvPr/>
        </p:nvSpPr>
        <p:spPr>
          <a:xfrm>
            <a:off x="17204609" y="14928982"/>
            <a:ext cx="721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Table 2.</a:t>
            </a:r>
            <a:r>
              <a:rPr lang="en-US" altLang="ja-JP" dirty="0"/>
              <a:t> Effect of extraction solvents on yield and phytochemical content of Kuji sea cucumber extracts</a:t>
            </a:r>
            <a:endParaRPr kumimoji="1" lang="ja-JP" altLang="en-US"/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757A59D2-A6D8-3EA1-0224-DC3869AD7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8809"/>
              </p:ext>
            </p:extLst>
          </p:nvPr>
        </p:nvGraphicFramePr>
        <p:xfrm>
          <a:off x="24772357" y="12471399"/>
          <a:ext cx="6976234" cy="230925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34314">
                  <a:extLst>
                    <a:ext uri="{9D8B030D-6E8A-4147-A177-3AD203B41FA5}">
                      <a16:colId xmlns:a16="http://schemas.microsoft.com/office/drawing/2014/main" val="1513072330"/>
                    </a:ext>
                  </a:extLst>
                </a:gridCol>
                <a:gridCol w="1596162">
                  <a:extLst>
                    <a:ext uri="{9D8B030D-6E8A-4147-A177-3AD203B41FA5}">
                      <a16:colId xmlns:a16="http://schemas.microsoft.com/office/drawing/2014/main" val="1067409946"/>
                    </a:ext>
                  </a:extLst>
                </a:gridCol>
                <a:gridCol w="1914278">
                  <a:extLst>
                    <a:ext uri="{9D8B030D-6E8A-4147-A177-3AD203B41FA5}">
                      <a16:colId xmlns:a16="http://schemas.microsoft.com/office/drawing/2014/main" val="4233902624"/>
                    </a:ext>
                  </a:extLst>
                </a:gridCol>
                <a:gridCol w="2031480">
                  <a:extLst>
                    <a:ext uri="{9D8B030D-6E8A-4147-A177-3AD203B41FA5}">
                      <a16:colId xmlns:a16="http://schemas.microsoft.com/office/drawing/2014/main" val="2259609802"/>
                    </a:ext>
                  </a:extLst>
                </a:gridCol>
              </a:tblGrid>
              <a:tr h="917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7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altLang="ja-JP" sz="1600" dirty="0">
                          <a:effectLst/>
                        </a:rPr>
                        <a:t>Extracts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DPPH</a:t>
                      </a:r>
                      <a:endParaRPr lang="ja-JP" sz="2000"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EC</a:t>
                      </a:r>
                      <a:r>
                        <a:rPr lang="en-US" sz="1600" baseline="-25000" dirty="0">
                          <a:effectLst/>
                        </a:rPr>
                        <a:t>50 </a:t>
                      </a:r>
                      <a:r>
                        <a:rPr lang="en-US" sz="1600" dirty="0">
                          <a:effectLst/>
                        </a:rPr>
                        <a:t>(mg/ml) </a:t>
                      </a:r>
                      <a:r>
                        <a:rPr lang="en-US" sz="1600" baseline="30000" dirty="0">
                          <a:effectLst/>
                        </a:rPr>
                        <a:t>§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ABTS</a:t>
                      </a:r>
                      <a:endParaRPr lang="ja-JP" sz="2000"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EC50 (mg/ml) §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CUPRAC</a:t>
                      </a:r>
                      <a:endParaRPr lang="ja-JP" sz="2000">
                        <a:effectLst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ECA0.50 (mg/ml) </a:t>
                      </a:r>
                      <a:r>
                        <a:rPr lang="en-US" sz="1600" dirty="0" err="1">
                          <a:effectLst/>
                        </a:rPr>
                        <a:t>δ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969273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100M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5.46 ± 0.09c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4.73 ± 0.16b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0.31±0.00c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64541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70M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16.41 ± 0.75a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6.33 ± 0.31a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0.74 ± 0.00a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211180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100E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14.37 ± 0.50b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4.19 ± 0.12c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0.36 ± 0.01b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08873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70E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4.05 ± 0.04d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2.47 ± 0.05d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0.22 ± 0.00d</a:t>
                      </a:r>
                      <a:endParaRPr lang="ja-JP" sz="20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469456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B313DBE-0CA1-6D18-B822-92C76C874BBF}"/>
              </a:ext>
            </a:extLst>
          </p:cNvPr>
          <p:cNvSpPr txBox="1"/>
          <p:nvPr/>
        </p:nvSpPr>
        <p:spPr>
          <a:xfrm>
            <a:off x="24747192" y="14933329"/>
            <a:ext cx="704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Table 3.</a:t>
            </a:r>
            <a:r>
              <a:rPr lang="en-US" altLang="ja-JP" dirty="0"/>
              <a:t> Antioxidant activity of Kuji sea cucumber extracts obtained with different extraction solvents</a:t>
            </a:r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F09801-0A98-421A-1A71-9256B227A52B}"/>
              </a:ext>
            </a:extLst>
          </p:cNvPr>
          <p:cNvSpPr txBox="1"/>
          <p:nvPr/>
        </p:nvSpPr>
        <p:spPr>
          <a:xfrm>
            <a:off x="17198600" y="12395992"/>
            <a:ext cx="918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Extracts</a:t>
            </a:r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510E42-8C2C-50B9-4329-36E2BAA7B398}"/>
              </a:ext>
            </a:extLst>
          </p:cNvPr>
          <p:cNvSpPr txBox="1"/>
          <p:nvPr/>
        </p:nvSpPr>
        <p:spPr>
          <a:xfrm>
            <a:off x="18332345" y="12426769"/>
            <a:ext cx="17452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Extraction yield (%)</a:t>
            </a:r>
            <a:endParaRPr kumimoji="1" lang="ja-JP" altLang="en-US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EEC97B-DC32-BCF2-3255-A847EFC10F5E}"/>
              </a:ext>
            </a:extLst>
          </p:cNvPr>
          <p:cNvSpPr txBox="1"/>
          <p:nvPr/>
        </p:nvSpPr>
        <p:spPr>
          <a:xfrm>
            <a:off x="20166163" y="12405563"/>
            <a:ext cx="19874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Total phenolic content</a:t>
            </a:r>
            <a:endParaRPr kumimoji="1" lang="ja-JP" altLang="en-US" sz="140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D52A7FD-32A7-85E0-B211-ECB827679E68}"/>
              </a:ext>
            </a:extLst>
          </p:cNvPr>
          <p:cNvSpPr txBox="1"/>
          <p:nvPr/>
        </p:nvSpPr>
        <p:spPr>
          <a:xfrm>
            <a:off x="22242165" y="12402856"/>
            <a:ext cx="21992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Total flavonoid content</a:t>
            </a:r>
            <a:endParaRPr kumimoji="1" lang="ja-JP" altLang="en-US" sz="14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4A6A49-7ACE-2108-D89C-FC94A5FF9A2D}"/>
              </a:ext>
            </a:extLst>
          </p:cNvPr>
          <p:cNvSpPr txBox="1"/>
          <p:nvPr/>
        </p:nvSpPr>
        <p:spPr>
          <a:xfrm>
            <a:off x="24682689" y="5623841"/>
            <a:ext cx="16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Kuji</a:t>
            </a:r>
            <a:r>
              <a:rPr kumimoji="1" lang="ja-JP" altLang="en-US"/>
              <a:t>（</a:t>
            </a:r>
            <a:r>
              <a:rPr kumimoji="1" lang="en-US" altLang="ja-JP" dirty="0"/>
              <a:t>Japan</a:t>
            </a:r>
            <a:r>
              <a:rPr kumimoji="1" lang="ja-JP" altLang="en-US"/>
              <a:t>）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46E2379-7137-0214-0AEF-5799257018B1}"/>
              </a:ext>
            </a:extLst>
          </p:cNvPr>
          <p:cNvSpPr txBox="1"/>
          <p:nvPr/>
        </p:nvSpPr>
        <p:spPr>
          <a:xfrm>
            <a:off x="29322948" y="5623841"/>
            <a:ext cx="178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Chaina</a:t>
            </a:r>
            <a:endParaRPr kumimoji="1" lang="ja-JP" altLang="en-US"/>
          </a:p>
        </p:txBody>
      </p:sp>
      <p:pic>
        <p:nvPicPr>
          <p:cNvPr id="42" name="record_2025シンポジウム_Manaka Kumagai">
            <a:hlinkClick r:id="" action="ppaction://media"/>
            <a:extLst>
              <a:ext uri="{FF2B5EF4-FFF2-40B4-BE49-F238E27FC236}">
                <a16:creationId xmlns:a16="http://schemas.microsoft.com/office/drawing/2014/main" id="{78F6EF89-1D4E-E04C-12BE-B37F2B7076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089169" y="2745178"/>
            <a:ext cx="2225082" cy="2225082"/>
          </a:xfrm>
          <a:prstGeom prst="rect">
            <a:avLst/>
          </a:prstGeom>
        </p:spPr>
      </p:pic>
      <p:pic>
        <p:nvPicPr>
          <p:cNvPr id="44" name="図 4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02A1CE3-46FB-BA91-A959-8278220B08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32" y="12351789"/>
            <a:ext cx="6971596" cy="2482568"/>
          </a:xfrm>
          <a:prstGeom prst="rect">
            <a:avLst/>
          </a:prstGeom>
        </p:spPr>
      </p:pic>
      <p:sp>
        <p:nvSpPr>
          <p:cNvPr id="46" name="Text Box 14">
            <a:extLst>
              <a:ext uri="{FF2B5EF4-FFF2-40B4-BE49-F238E27FC236}">
                <a16:creationId xmlns:a16="http://schemas.microsoft.com/office/drawing/2014/main" id="{F167AC96-8AC5-41E5-0BFF-A3CA5FF29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826" y="15702612"/>
            <a:ext cx="12744694" cy="6109977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5500" b="1" cap="all" dirty="0">
                <a:solidFill>
                  <a:srgbClr val="76357E"/>
                </a:solidFill>
                <a:latin typeface="+mn-lt"/>
              </a:rPr>
              <a:t>Results 2</a:t>
            </a:r>
            <a:endParaRPr lang="en-AU" altLang="ja-JP" sz="5500" dirty="0">
              <a:solidFill>
                <a:srgbClr val="76357E"/>
              </a:solidFill>
              <a:latin typeface="+mn-lt"/>
            </a:endParaRPr>
          </a:p>
          <a:p>
            <a:endParaRPr lang="en-US" altLang="ja-JP" b="1" dirty="0"/>
          </a:p>
          <a:p>
            <a:r>
              <a:rPr lang="en-US" altLang="ja-JP" sz="2800" b="1" dirty="0"/>
              <a:t>Freshness of sea cucumbers</a:t>
            </a:r>
          </a:p>
          <a:p>
            <a:endParaRPr lang="en-US" altLang="ja-JP" sz="600" b="1" dirty="0"/>
          </a:p>
          <a:p>
            <a:pPr>
              <a:lnSpc>
                <a:spcPts val="3300"/>
              </a:lnSpc>
            </a:pPr>
            <a:r>
              <a:rPr lang="en-US" altLang="ja-JP" sz="2800" dirty="0"/>
              <a:t>Freshness is a critical quality attribute of sea cucumbers, as biochemical composition and texture properties change rapidly after harvest.</a:t>
            </a:r>
            <a:br>
              <a:rPr lang="en-US" altLang="ja-JP" sz="2800" dirty="0"/>
            </a:br>
            <a:endParaRPr lang="en-US" altLang="ja-JP" sz="2800" dirty="0"/>
          </a:p>
          <a:p>
            <a:pPr>
              <a:lnSpc>
                <a:spcPts val="3300"/>
              </a:lnSpc>
            </a:pPr>
            <a:r>
              <a:rPr lang="en-US" altLang="ja-JP" sz="2800" dirty="0"/>
              <a:t>Loss of freshness in sea cucumbers leads to autolysis and significant reduction of functional components such as ether-type phospholipids and plasmalogens.</a:t>
            </a:r>
            <a:br>
              <a:rPr lang="en-US" altLang="ja-JP" sz="2800" dirty="0"/>
            </a:br>
            <a:endParaRPr lang="en-US" altLang="ja-JP" sz="2800" dirty="0"/>
          </a:p>
          <a:p>
            <a:pPr>
              <a:lnSpc>
                <a:spcPts val="3300"/>
              </a:lnSpc>
            </a:pPr>
            <a:r>
              <a:rPr lang="en-US" altLang="ja-JP" sz="2800" dirty="0"/>
              <a:t>Storage conditions strongly affect sea cucumber freshness, influencing both texture and biochemical stability.</a:t>
            </a:r>
            <a:br>
              <a:rPr lang="en-US" altLang="ja-JP" sz="2800" dirty="0"/>
            </a:br>
            <a:endParaRPr lang="ja-JP" altLang="en-US" sz="2800"/>
          </a:p>
          <a:p>
            <a:pPr>
              <a:lnSpc>
                <a:spcPts val="3300"/>
              </a:lnSpc>
            </a:pPr>
            <a:r>
              <a:rPr lang="en-US" altLang="ja-JP" sz="2800" dirty="0"/>
              <a:t>Rehydration properties and gel strength can be considered indirect indicators of freshness and raw material quality in dried sea cucumbers.</a:t>
            </a:r>
            <a:br>
              <a:rPr lang="en-US" altLang="ja-JP" sz="2800" dirty="0"/>
            </a:br>
            <a:endParaRPr lang="en-AU" sz="3000" i="1" dirty="0">
              <a:latin typeface="+mn-lt"/>
              <a:cs typeface="Arial" charset="0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A45C26E5-314D-E40E-85F3-E7680B4D0F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08"/>
          <a:stretch>
            <a:fillRect/>
          </a:stretch>
        </p:blipFill>
        <p:spPr bwMode="auto">
          <a:xfrm>
            <a:off x="23543755" y="19658743"/>
            <a:ext cx="3652634" cy="20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ECB99B1-095E-2A45-66B8-C2357439BC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11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233" y="19658743"/>
            <a:ext cx="3652634" cy="204889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E7A2E61-E825-9307-586E-D124029EF745}"/>
              </a:ext>
            </a:extLst>
          </p:cNvPr>
          <p:cNvSpPr txBox="1"/>
          <p:nvPr/>
        </p:nvSpPr>
        <p:spPr>
          <a:xfrm>
            <a:off x="23247875" y="21941851"/>
            <a:ext cx="820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Figure 4.</a:t>
            </a:r>
            <a:r>
              <a:rPr lang="en-US" altLang="ja-JP" dirty="0"/>
              <a:t> Freshness changes in sea cucumbers under different storage conditions</a:t>
            </a:r>
            <a:br>
              <a:rPr lang="en-US" altLang="ja-JP" dirty="0"/>
            </a:br>
            <a:r>
              <a:rPr lang="en-US" altLang="ja-JP" dirty="0"/>
              <a:t>(Photo 1: Sea cucumbers stored at a supermarket, day 2. Photo 2: Sea cucumbers stored in the laboratory, day 2.)</a:t>
            </a:r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5AA1E7-E6E3-065A-2455-3C65D7429F03}"/>
              </a:ext>
            </a:extLst>
          </p:cNvPr>
          <p:cNvSpPr txBox="1"/>
          <p:nvPr/>
        </p:nvSpPr>
        <p:spPr>
          <a:xfrm>
            <a:off x="23642838" y="18719988"/>
            <a:ext cx="71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Figure 3.</a:t>
            </a:r>
            <a:r>
              <a:rPr lang="en-US" altLang="ja-JP" dirty="0"/>
              <a:t> Ether-type phospholipid composition in Aomori sea cucumbers</a:t>
            </a:r>
            <a:endParaRPr kumimoji="1" lang="ja-JP" altLang="en-US"/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4877B909-053C-4FEC-4B31-96DD7E0BF229}"/>
              </a:ext>
            </a:extLst>
          </p:cNvPr>
          <p:cNvGrpSpPr/>
          <p:nvPr/>
        </p:nvGrpSpPr>
        <p:grpSpPr>
          <a:xfrm>
            <a:off x="23466552" y="16271093"/>
            <a:ext cx="3711384" cy="2296219"/>
            <a:chOff x="23936467" y="15632852"/>
            <a:chExt cx="3711384" cy="2296219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233C8257-30AA-508B-0F59-EFE171888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6467" y="15632852"/>
              <a:ext cx="3711384" cy="2296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B49C22B0-BBA0-998B-7987-A43F07AA3B68}"/>
                </a:ext>
              </a:extLst>
            </p:cNvPr>
            <p:cNvSpPr txBox="1"/>
            <p:nvPr/>
          </p:nvSpPr>
          <p:spPr>
            <a:xfrm>
              <a:off x="24198162" y="15678433"/>
              <a:ext cx="313712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/>
                <a:t>Content of fatty acids at the sn-2 position </a:t>
              </a:r>
            </a:p>
            <a:p>
              <a:pPr algn="ctr"/>
              <a:r>
                <a:rPr lang="en-US" altLang="ja-JP" sz="1100" dirty="0"/>
                <a:t>in choline-type alkyl phospholipids (</a:t>
              </a:r>
              <a:r>
                <a:rPr lang="el-GR" altLang="ja-JP" sz="1100" dirty="0"/>
                <a:t>μ</a:t>
              </a:r>
              <a:r>
                <a:rPr lang="en-US" altLang="ja-JP" sz="1100" dirty="0"/>
                <a:t>mol/g dry WT)</a:t>
              </a:r>
              <a:endParaRPr kumimoji="1" lang="ja-JP" altLang="en-US" sz="1100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7D26B72-9F1B-49A2-E563-388220ECBF45}"/>
              </a:ext>
            </a:extLst>
          </p:cNvPr>
          <p:cNvGrpSpPr/>
          <p:nvPr/>
        </p:nvGrpSpPr>
        <p:grpSpPr>
          <a:xfrm>
            <a:off x="27643814" y="16271093"/>
            <a:ext cx="3711621" cy="2296219"/>
            <a:chOff x="27754413" y="15632852"/>
            <a:chExt cx="3711621" cy="2296219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A7AE11E8-DAB8-5862-1B23-CB108FD2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4413" y="15632852"/>
              <a:ext cx="3711621" cy="2296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83C96532-F1BE-960D-61F2-2F0D78DD0E33}"/>
                </a:ext>
              </a:extLst>
            </p:cNvPr>
            <p:cNvSpPr txBox="1"/>
            <p:nvPr/>
          </p:nvSpPr>
          <p:spPr>
            <a:xfrm>
              <a:off x="28113729" y="15639136"/>
              <a:ext cx="322252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/>
                <a:t>Content of fatty acids at the sn-2 position </a:t>
              </a:r>
            </a:p>
            <a:p>
              <a:pPr algn="ctr"/>
              <a:r>
                <a:rPr lang="en-US" altLang="ja-JP" sz="1100" dirty="0"/>
                <a:t>in ethanolamine-type plasmalogens (</a:t>
              </a:r>
              <a:r>
                <a:rPr lang="el-GR" altLang="ja-JP" sz="1100" dirty="0"/>
                <a:t>μ</a:t>
              </a:r>
              <a:r>
                <a:rPr lang="en-US" altLang="ja-JP" sz="1100" dirty="0"/>
                <a:t>mol/g dry WT)</a:t>
              </a:r>
              <a:endParaRPr kumimoji="1" lang="ja-JP" altLang="en-US" sz="1100"/>
            </a:p>
          </p:txBody>
        </p:sp>
      </p:grpSp>
      <p:pic>
        <p:nvPicPr>
          <p:cNvPr id="1026" name="Picture 2" descr="画像が生成されました">
            <a:extLst>
              <a:ext uri="{FF2B5EF4-FFF2-40B4-BE49-F238E27FC236}">
                <a16:creationId xmlns:a16="http://schemas.microsoft.com/office/drawing/2014/main" id="{BB227099-C783-0EC0-7A10-DBF899FDB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580"/>
          <a:stretch>
            <a:fillRect/>
          </a:stretch>
        </p:blipFill>
        <p:spPr bwMode="auto">
          <a:xfrm>
            <a:off x="13039950" y="21902225"/>
            <a:ext cx="2326212" cy="18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図 59" descr="敷物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379066F-A476-C8F8-808F-EA5C6C0EEB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972" y="21959113"/>
            <a:ext cx="3264414" cy="1852488"/>
          </a:xfrm>
          <a:prstGeom prst="rect">
            <a:avLst/>
          </a:prstGeom>
        </p:spPr>
      </p:pic>
      <p:pic>
        <p:nvPicPr>
          <p:cNvPr id="62" name="図 61" descr="屋内, 食品, テーブル, 包む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F10A3A3-330C-621C-FA47-006AD8B607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404" y="21954930"/>
            <a:ext cx="3381537" cy="1902678"/>
          </a:xfrm>
          <a:prstGeom prst="rect">
            <a:avLst/>
          </a:prstGeom>
        </p:spPr>
      </p:pic>
      <p:sp>
        <p:nvSpPr>
          <p:cNvPr id="63" name="AutoShape 4" descr="画像が生成されました">
            <a:extLst>
              <a:ext uri="{FF2B5EF4-FFF2-40B4-BE49-F238E27FC236}">
                <a16:creationId xmlns:a16="http://schemas.microsoft.com/office/drawing/2014/main" id="{480FFE68-88DE-7D85-5C54-8809AC1BC6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609050" y="12003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" name="AutoShape 6" descr="画像が生成されました">
            <a:extLst>
              <a:ext uri="{FF2B5EF4-FFF2-40B4-BE49-F238E27FC236}">
                <a16:creationId xmlns:a16="http://schemas.microsoft.com/office/drawing/2014/main" id="{66CCFEA8-C615-0889-7EFD-3A3391907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61450" y="1215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7" name="図 1026" descr="ダイアグラム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013BAA66-7B9D-3059-6E5B-AD7DFA265D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7703"/>
          <a:stretch>
            <a:fillRect/>
          </a:stretch>
        </p:blipFill>
        <p:spPr>
          <a:xfrm>
            <a:off x="2301374" y="16369553"/>
            <a:ext cx="7101277" cy="7467143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49D4592-D281-49AF-8778-70436DBD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1" y="15873083"/>
            <a:ext cx="8697247" cy="8103047"/>
          </a:xfrm>
          <a:prstGeom prst="rect">
            <a:avLst/>
          </a:prstGeom>
          <a:noFill/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marL="398972" indent="-398972"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Method</a:t>
            </a:r>
          </a:p>
          <a:p>
            <a:pPr marL="398972" indent="-398972" defTabSz="952097" eaLnBrk="0" hangingPunct="0">
              <a:spcBef>
                <a:spcPct val="50000"/>
              </a:spcBef>
            </a:pPr>
            <a:endParaRPr lang="en-US" sz="2000" b="1" cap="all" dirty="0">
              <a:solidFill>
                <a:srgbClr val="76357E"/>
              </a:solidFill>
            </a:endParaRPr>
          </a:p>
        </p:txBody>
      </p:sp>
      <p:pic>
        <p:nvPicPr>
          <p:cNvPr id="1029" name="図 1028" descr="ケーキ, 皿, クリーム, チョコレ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68FC70B-0C48-29D1-7B5D-98F711171D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36" y="21957833"/>
            <a:ext cx="2326212" cy="1878863"/>
          </a:xfrm>
          <a:prstGeom prst="rect">
            <a:avLst/>
          </a:prstGeom>
        </p:spPr>
      </p:pic>
      <p:pic>
        <p:nvPicPr>
          <p:cNvPr id="8" name="Picture 2" descr="画像が生成されました">
            <a:extLst>
              <a:ext uri="{FF2B5EF4-FFF2-40B4-BE49-F238E27FC236}">
                <a16:creationId xmlns:a16="http://schemas.microsoft.com/office/drawing/2014/main" id="{BBDE96D7-F34E-FEBB-A182-673539A4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471" y="7541343"/>
            <a:ext cx="5079257" cy="76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EF46F7-C5ED-FFB1-A195-282EC66FB787}"/>
              </a:ext>
            </a:extLst>
          </p:cNvPr>
          <p:cNvSpPr txBox="1"/>
          <p:nvPr/>
        </p:nvSpPr>
        <p:spPr>
          <a:xfrm>
            <a:off x="37571015" y="6577576"/>
            <a:ext cx="566087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In fiscal year 2025, product development of Sanriku sea cucumbers will begin, aiming for a patent application.</a:t>
            </a:r>
            <a:br>
              <a:rPr lang="en-US" altLang="ja-JP" sz="2800" dirty="0"/>
            </a:br>
            <a:r>
              <a:rPr lang="en-US" altLang="ja-JP" sz="2800" dirty="0"/>
              <a:t>The study will also explore the relationship between </a:t>
            </a:r>
            <a:r>
              <a:rPr lang="en-US" altLang="ja-JP" sz="3200" b="1" i="1" dirty="0">
                <a:solidFill>
                  <a:srgbClr val="C00000"/>
                </a:solidFill>
              </a:rPr>
              <a:t>freshness, aroma, and taste</a:t>
            </a:r>
            <a:r>
              <a:rPr lang="en-US" altLang="ja-JP" sz="3200" i="1" dirty="0">
                <a:solidFill>
                  <a:srgbClr val="C00000"/>
                </a:solidFill>
              </a:rPr>
              <a:t> </a:t>
            </a:r>
            <a:r>
              <a:rPr lang="en-US" altLang="ja-JP" sz="2800" dirty="0"/>
              <a:t>to improve consumer acceptability, and develop novel products using high-freshness sea cucumbers.</a:t>
            </a:r>
          </a:p>
          <a:p>
            <a:r>
              <a:rPr lang="en-US" altLang="ja-JP" sz="2800" dirty="0"/>
              <a:t>In fiscal year 2026, research outcomes will be published in journals.</a:t>
            </a:r>
            <a:br>
              <a:rPr lang="en-US" altLang="ja-JP" sz="2800" dirty="0"/>
            </a:br>
            <a:r>
              <a:rPr lang="en-US" altLang="ja-JP" sz="2800" dirty="0"/>
              <a:t>From 2027 onwards, commercialization will establish a </a:t>
            </a:r>
            <a:r>
              <a:rPr lang="en-US" altLang="ja-JP" sz="3200" b="1" i="1" dirty="0">
                <a:solidFill>
                  <a:srgbClr val="C00000"/>
                </a:solidFill>
              </a:rPr>
              <a:t>new Sanriku brand of sea cucumbers</a:t>
            </a:r>
            <a:r>
              <a:rPr lang="en-US" altLang="ja-JP" sz="2800" dirty="0"/>
              <a:t>, while expanding domestic demand to stabilize the</a:t>
            </a:r>
            <a:r>
              <a:rPr lang="en-US" altLang="ja-JP" sz="3200" i="1" dirty="0">
                <a:solidFill>
                  <a:srgbClr val="C00000"/>
                </a:solidFill>
              </a:rPr>
              <a:t> </a:t>
            </a:r>
            <a:r>
              <a:rPr lang="en-US" altLang="ja-JP" sz="3200" b="1" i="1" dirty="0">
                <a:solidFill>
                  <a:srgbClr val="C00000"/>
                </a:solidFill>
              </a:rPr>
              <a:t>integrated aquaculture and fisheries system</a:t>
            </a:r>
            <a:r>
              <a:rPr lang="en-US" altLang="ja-JP" sz="3200" i="1" dirty="0">
                <a:solidFill>
                  <a:srgbClr val="C00000"/>
                </a:solidFill>
              </a:rPr>
              <a:t> </a:t>
            </a:r>
            <a:r>
              <a:rPr lang="en-US" altLang="ja-JP" sz="2800" dirty="0"/>
              <a:t>in the Sanriku region.</a:t>
            </a:r>
          </a:p>
        </p:txBody>
      </p:sp>
    </p:spTree>
    <p:extLst>
      <p:ext uri="{BB962C8B-B14F-4D97-AF65-F5344CB8AC3E}">
        <p14:creationId xmlns:p14="http://schemas.microsoft.com/office/powerpoint/2010/main" val="33901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0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1048</Words>
  <Application>Microsoft Office PowerPoint</Application>
  <PresentationFormat>ユーザー設定</PresentationFormat>
  <Paragraphs>91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Arimo</vt:lpstr>
      <vt:lpstr>Meiryo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yuan ch</dc:creator>
  <cp:lastModifiedBy>ch yuan</cp:lastModifiedBy>
  <cp:revision>21</cp:revision>
  <dcterms:created xsi:type="dcterms:W3CDTF">2020-11-02T01:42:50Z</dcterms:created>
  <dcterms:modified xsi:type="dcterms:W3CDTF">2025-10-05T14:52:51Z</dcterms:modified>
</cp:coreProperties>
</file>